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9" r:id="rId3"/>
  </p:sldMasterIdLst>
  <p:notesMasterIdLst>
    <p:notesMasterId r:id="rId5"/>
  </p:notesMasterIdLst>
  <p:handoutMasterIdLst>
    <p:handoutMasterId r:id="rId11"/>
  </p:handoutMasterIdLst>
  <p:sldIdLst>
    <p:sldId id="257" r:id="rId4"/>
    <p:sldId id="258" r:id="rId6"/>
    <p:sldId id="261" r:id="rId7"/>
    <p:sldId id="262" r:id="rId8"/>
    <p:sldId id="259" r:id="rId9"/>
    <p:sldId id="260" r:id="rId10"/>
  </p:sldIdLst>
  <p:sldSz cx="12192000" cy="6858000"/>
  <p:notesSz cx="7103745" cy="10234295"/>
  <p:embeddedFontLst>
    <p:embeddedFont>
      <p:font typeface="微软雅黑" panose="020B0503020204020204" charset="-122"/>
      <p:regular r:id="rId15"/>
    </p:embeddedFont>
    <p:embeddedFont>
      <p:font typeface="金山云技术体" charset="-122"/>
      <p:regular r:id="rId16"/>
    </p:embeddedFont>
    <p:embeddedFont>
      <p:font typeface="汉仪粗黑简" panose="02010600000101010101" charset="-122"/>
      <p:regular r:id="rId17"/>
    </p:embeddedFont>
    <p:embeddedFont>
      <p:font typeface="汉仪粗仿宋简" panose="02010600000101010101" charset="-122"/>
      <p:regular r:id="rId18"/>
    </p:embeddedFont>
    <p:embeddedFont>
      <p:font typeface="Arial Black" panose="020B0A04020102020204" charset="0"/>
      <p:bold r:id="rId19"/>
    </p:embeddedFont>
    <p:embeddedFont>
      <p:font typeface="Calibri" panose="020F0502020204030204" charset="0"/>
      <p:regular r:id="rId20"/>
      <p:bold r:id="rId21"/>
      <p:italic r:id="rId22"/>
      <p:boldItalic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9"/>
        <p:guide pos="3876"/>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gs" Target="tags/tag177.xml"/><Relationship Id="rId23" Type="http://schemas.openxmlformats.org/officeDocument/2006/relationships/font" Target="fonts/font9.fntdata"/><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74320" y="321260"/>
            <a:ext cx="11683455" cy="39305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8" name="任意形状 8"/>
          <p:cNvSpPr/>
          <p:nvPr userDrawn="1">
            <p:custDataLst>
              <p:tags r:id="rId3"/>
            </p:custDataLst>
          </p:nvPr>
        </p:nvSpPr>
        <p:spPr>
          <a:xfrm>
            <a:off x="9490237" y="321259"/>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9" name="任意形状 9"/>
          <p:cNvSpPr/>
          <p:nvPr userDrawn="1">
            <p:custDataLst>
              <p:tags r:id="rId4"/>
            </p:custDataLst>
          </p:nvPr>
        </p:nvSpPr>
        <p:spPr>
          <a:xfrm rot="10800000">
            <a:off x="261015" y="2411670"/>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矩形 9"/>
          <p:cNvSpPr/>
          <p:nvPr userDrawn="1">
            <p:custDataLst>
              <p:tags r:id="rId5"/>
            </p:custDataLst>
          </p:nvPr>
        </p:nvSpPr>
        <p:spPr>
          <a:xfrm>
            <a:off x="9471025" y="6254750"/>
            <a:ext cx="180022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6"/>
            </p:custDataLst>
          </p:nvPr>
        </p:nvSpPr>
        <p:spPr>
          <a:xfrm flipV="1">
            <a:off x="750570" y="6305550"/>
            <a:ext cx="71564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7"/>
            </p:custDataLst>
          </p:nvPr>
        </p:nvSpPr>
        <p:spPr>
          <a:xfrm>
            <a:off x="1555115" y="6306820"/>
            <a:ext cx="88900"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8"/>
            </p:custDataLst>
          </p:nvPr>
        </p:nvSpPr>
        <p:spPr>
          <a:xfrm>
            <a:off x="1731010" y="6306820"/>
            <a:ext cx="25336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883644" y="809127"/>
            <a:ext cx="9144000" cy="1896745"/>
          </a:xfrm>
        </p:spPr>
        <p:txBody>
          <a:bodyPr lIns="91440" tIns="45720" rIns="91440" bIns="0" anchor="b" anchorCtr="0">
            <a:normAutofit/>
          </a:bodyPr>
          <a:lstStyle>
            <a:lvl1pPr algn="l">
              <a:defRPr sz="660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883643" y="3017520"/>
            <a:ext cx="9144000" cy="890270"/>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75000"/>
                    <a:lumOff val="2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883644" y="5050433"/>
            <a:ext cx="3365430" cy="579657"/>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6474460"/>
            <a:ext cx="12249150" cy="383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2" name="标题 1"/>
          <p:cNvSpPr>
            <a:spLocks noGrp="1"/>
          </p:cNvSpPr>
          <p:nvPr>
            <p:ph type="title" hasCustomPrompt="1"/>
            <p:custDataLst>
              <p:tags r:id="rId3"/>
            </p:custDataLst>
          </p:nvPr>
        </p:nvSpPr>
        <p:spPr>
          <a:xfrm>
            <a:off x="4676775" y="2059757"/>
            <a:ext cx="6243774" cy="922021"/>
          </a:xfrm>
        </p:spPr>
        <p:txBody>
          <a:bodyPr lIns="91440" tIns="45720" rIns="91440" bIns="0" anchor="b" anchorCtr="0">
            <a:normAutofit/>
          </a:bodyPr>
          <a:lstStyle>
            <a:lvl1pPr>
              <a:defRPr sz="540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4676775" y="3102596"/>
            <a:ext cx="6243774" cy="1401006"/>
          </a:xfrm>
        </p:spPr>
        <p:txBody>
          <a:bodyPr lIns="91440" tIns="0" rIns="91440" bIns="4572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7628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45227" y="952508"/>
            <a:ext cx="5283242" cy="5388907"/>
          </a:xfrm>
        </p:spPr>
        <p:txBody>
          <a:bodyPr>
            <a:noAutofit/>
          </a:bodyPr>
          <a:lstStyle>
            <a:lvl1pPr>
              <a:defRPr sz="1600" baseline="0">
                <a:solidFill>
                  <a:schemeClr val="tx1">
                    <a:lumMod val="75000"/>
                    <a:lumOff val="25000"/>
                  </a:schemeClr>
                </a:solidFill>
                <a:latin typeface="Arial" panose="020B0604020202020204" pitchFamily="34" charset="0"/>
                <a:ea typeface="微软雅黑" panose="020B0503020204020204" charset="-122"/>
              </a:defRPr>
            </a:lvl1pPr>
            <a:lvl2pPr>
              <a:defRPr sz="1600" baseline="0">
                <a:solidFill>
                  <a:schemeClr val="tx1">
                    <a:lumMod val="75000"/>
                    <a:lumOff val="25000"/>
                  </a:schemeClr>
                </a:solidFill>
                <a:latin typeface="Arial" panose="020B0604020202020204" pitchFamily="34" charset="0"/>
                <a:ea typeface="微软雅黑" panose="020B0503020204020204" charset="-122"/>
              </a:defRPr>
            </a:lvl2pPr>
            <a:lvl3pPr>
              <a:defRPr sz="1600" baseline="0">
                <a:solidFill>
                  <a:schemeClr val="tx1">
                    <a:lumMod val="75000"/>
                    <a:lumOff val="25000"/>
                  </a:schemeClr>
                </a:solidFill>
                <a:latin typeface="Arial" panose="020B0604020202020204" pitchFamily="34" charset="0"/>
                <a:ea typeface="微软雅黑" panose="020B0503020204020204" charset="-122"/>
              </a:defRPr>
            </a:lvl3pPr>
            <a:lvl4pPr>
              <a:defRPr sz="1600" baseline="0">
                <a:solidFill>
                  <a:schemeClr val="tx1">
                    <a:lumMod val="75000"/>
                    <a:lumOff val="25000"/>
                  </a:schemeClr>
                </a:solidFill>
                <a:latin typeface="Arial" panose="020B0604020202020204" pitchFamily="34" charset="0"/>
                <a:ea typeface="微软雅黑" panose="020B0503020204020204" charset="-122"/>
              </a:defRPr>
            </a:lvl4pPr>
            <a:lvl5pPr>
              <a:defRPr sz="1600"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66065" y="313690"/>
            <a:ext cx="11683365" cy="5634990"/>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9" name="矩形 8"/>
          <p:cNvSpPr/>
          <p:nvPr userDrawn="1">
            <p:custDataLst>
              <p:tags r:id="rId3"/>
            </p:custDataLst>
          </p:nvPr>
        </p:nvSpPr>
        <p:spPr>
          <a:xfrm>
            <a:off x="1422400" y="4064000"/>
            <a:ext cx="5283200" cy="12700"/>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形状 8"/>
          <p:cNvSpPr/>
          <p:nvPr userDrawn="1">
            <p:custDataLst>
              <p:tags r:id="rId4"/>
            </p:custDataLst>
          </p:nvPr>
        </p:nvSpPr>
        <p:spPr>
          <a:xfrm>
            <a:off x="9480712" y="313004"/>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8" name="任意形状 9"/>
          <p:cNvSpPr/>
          <p:nvPr userDrawn="1">
            <p:custDataLst>
              <p:tags r:id="rId5"/>
            </p:custDataLst>
          </p:nvPr>
        </p:nvSpPr>
        <p:spPr>
          <a:xfrm rot="10800000">
            <a:off x="261015" y="4113028"/>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6"/>
            </p:custDataLst>
          </p:nvPr>
        </p:nvSpPr>
        <p:spPr>
          <a:xfrm>
            <a:off x="1320799" y="2376714"/>
            <a:ext cx="6653601" cy="1607337"/>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63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normAutofit/>
          </a:bodyPr>
          <a:lstStyle>
            <a:lvl1pPr>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6" name="任意形状 8"/>
          <p:cNvSpPr/>
          <p:nvPr userDrawn="1">
            <p:custDataLst>
              <p:tags r:id="rId3"/>
            </p:custDataLst>
          </p:nvPr>
        </p:nvSpPr>
        <p:spPr>
          <a:xfrm rot="16200000">
            <a:off x="-21591" y="25773"/>
            <a:ext cx="1741805" cy="16986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任意形状 9"/>
          <p:cNvSpPr/>
          <p:nvPr userDrawn="1">
            <p:custDataLst>
              <p:tags r:id="rId4"/>
            </p:custDataLst>
          </p:nvPr>
        </p:nvSpPr>
        <p:spPr>
          <a:xfrm rot="10800000">
            <a:off x="0" y="5913755"/>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solidFill>
                  <a:schemeClr val="accent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382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任意形状 9"/>
          <p:cNvSpPr/>
          <p:nvPr userDrawn="1">
            <p:custDataLst>
              <p:tags r:id="rId3"/>
            </p:custDataLst>
          </p:nvPr>
        </p:nvSpPr>
        <p:spPr>
          <a:xfrm rot="16200000">
            <a:off x="-18383" y="15240"/>
            <a:ext cx="1243965" cy="121348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4"/>
            </p:custDataLst>
          </p:nvPr>
        </p:nvSpPr>
        <p:spPr>
          <a:xfrm>
            <a:off x="10344785" y="0"/>
            <a:ext cx="1847215" cy="180149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5"/>
            </p:custDataLst>
          </p:nvPr>
        </p:nvSpPr>
        <p:spPr>
          <a:xfrm>
            <a:off x="612000" y="781200"/>
            <a:ext cx="10976400" cy="626400"/>
          </a:xfrm>
        </p:spPr>
        <p:txBody>
          <a:bodyPr anchor="ctr">
            <a:normAutofit/>
          </a:bodyPr>
          <a:lstStyle>
            <a:lvl1pPr algn="ctr">
              <a:defRPr sz="36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10" y="5029201"/>
            <a:ext cx="12192000" cy="18287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0" name="任意形状 9"/>
          <p:cNvSpPr/>
          <p:nvPr userDrawn="1">
            <p:custDataLst>
              <p:tags r:id="rId3"/>
            </p:custDataLst>
          </p:nvPr>
        </p:nvSpPr>
        <p:spPr>
          <a:xfrm rot="10800000">
            <a:off x="3810" y="5905500"/>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3492"/>
            <a:ext cx="12192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755" y="193040"/>
            <a:ext cx="11037570" cy="521335"/>
          </a:xfrm>
        </p:spPr>
        <p:txBody>
          <a:bodyPr>
            <a:noAutofit/>
          </a:bodyPr>
          <a:lstStyle>
            <a:lvl1pPr>
              <a:defRPr sz="28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normAutofit/>
          </a:bodyPr>
          <a:lstStyle>
            <a:lvl1pPr algn="ctr">
              <a:defRPr sz="60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28.xml"/><Relationship Id="rId23" Type="http://schemas.openxmlformats.org/officeDocument/2006/relationships/tags" Target="../tags/tag127.xml"/><Relationship Id="rId22" Type="http://schemas.openxmlformats.org/officeDocument/2006/relationships/tags" Target="../tags/tag126.xml"/><Relationship Id="rId21" Type="http://schemas.openxmlformats.org/officeDocument/2006/relationships/tags" Target="../tags/tag125.xml"/><Relationship Id="rId20" Type="http://schemas.openxmlformats.org/officeDocument/2006/relationships/tags" Target="../tags/tag124.xml"/><Relationship Id="rId2" Type="http://schemas.openxmlformats.org/officeDocument/2006/relationships/slideLayout" Target="../slideLayouts/slideLayout12.xml"/><Relationship Id="rId19" Type="http://schemas.openxmlformats.org/officeDocument/2006/relationships/tags" Target="../tags/tag123.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accent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1.xml"/><Relationship Id="rId2" Type="http://schemas.openxmlformats.org/officeDocument/2006/relationships/tags" Target="../tags/tag130.xml"/><Relationship Id="rId1" Type="http://schemas.openxmlformats.org/officeDocument/2006/relationships/tags" Target="../tags/tag129.xml"/></Relationships>
</file>

<file path=ppt/slides/_rels/slide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image" Target="../media/image1.png"/><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0" Type="http://schemas.openxmlformats.org/officeDocument/2006/relationships/slideLayout" Target="../slideLayouts/slideLayout17.xml"/><Relationship Id="rId1" Type="http://schemas.openxmlformats.org/officeDocument/2006/relationships/tags" Target="../tags/tag131.xml"/></Relationships>
</file>

<file path=ppt/slides/_rels/slide3.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image" Target="../media/image2.png"/><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9" Type="http://schemas.openxmlformats.org/officeDocument/2006/relationships/slideLayout" Target="../slideLayouts/slideLayout17.xml"/><Relationship Id="rId18" Type="http://schemas.openxmlformats.org/officeDocument/2006/relationships/tags" Target="../tags/tag152.xml"/><Relationship Id="rId17" Type="http://schemas.openxmlformats.org/officeDocument/2006/relationships/image" Target="../media/image5.png"/><Relationship Id="rId16" Type="http://schemas.openxmlformats.org/officeDocument/2006/relationships/tags" Target="../tags/tag151.xml"/><Relationship Id="rId15" Type="http://schemas.openxmlformats.org/officeDocument/2006/relationships/tags" Target="../tags/tag150.xml"/><Relationship Id="rId14" Type="http://schemas.openxmlformats.org/officeDocument/2006/relationships/tags" Target="../tags/tag149.xml"/><Relationship Id="rId13" Type="http://schemas.openxmlformats.org/officeDocument/2006/relationships/image" Target="../media/image4.png"/><Relationship Id="rId12" Type="http://schemas.openxmlformats.org/officeDocument/2006/relationships/tags" Target="../tags/tag148.xml"/><Relationship Id="rId11" Type="http://schemas.openxmlformats.org/officeDocument/2006/relationships/image" Target="../media/image3.png"/><Relationship Id="rId10" Type="http://schemas.openxmlformats.org/officeDocument/2006/relationships/tags" Target="../tags/tag147.xml"/><Relationship Id="rId1" Type="http://schemas.openxmlformats.org/officeDocument/2006/relationships/tags" Target="../tags/tag139.xml"/></Relationships>
</file>

<file path=ppt/slides/_rels/slide4.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image" Target="../media/image6.png"/><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4" Type="http://schemas.openxmlformats.org/officeDocument/2006/relationships/slideLayout" Target="../slideLayouts/slideLayout17.xml"/><Relationship Id="rId13" Type="http://schemas.openxmlformats.org/officeDocument/2006/relationships/tags" Target="../tags/tag162.xml"/><Relationship Id="rId12" Type="http://schemas.openxmlformats.org/officeDocument/2006/relationships/image" Target="../media/image8.png"/><Relationship Id="rId11" Type="http://schemas.openxmlformats.org/officeDocument/2006/relationships/tags" Target="../tags/tag161.xml"/><Relationship Id="rId10" Type="http://schemas.openxmlformats.org/officeDocument/2006/relationships/image" Target="../media/image7.png"/><Relationship Id="rId1" Type="http://schemas.openxmlformats.org/officeDocument/2006/relationships/tags" Target="../tags/tag153.xml"/></Relationships>
</file>

<file path=ppt/slides/_rels/slide5.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4" Type="http://schemas.openxmlformats.org/officeDocument/2006/relationships/slideLayout" Target="../slideLayouts/slideLayout17.xml"/><Relationship Id="rId13" Type="http://schemas.openxmlformats.org/officeDocument/2006/relationships/tags" Target="../tags/tag174.xml"/><Relationship Id="rId12" Type="http://schemas.openxmlformats.org/officeDocument/2006/relationships/image" Target="../media/image9.png"/><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tags" Target="../tags/tag16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176.xml"/><Relationship Id="rId1" Type="http://schemas.openxmlformats.org/officeDocument/2006/relationships/tags" Target="../tags/tag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custDataLst>
              <p:tags r:id="rId1"/>
            </p:custDataLst>
          </p:nvPr>
        </p:nvSpPr>
        <p:spPr/>
        <p:txBody>
          <a:bodyPr/>
          <a:lstStyle/>
          <a:p>
            <a:r>
              <a:rPr lang="zh-CN" altLang="en-US" dirty="0">
                <a:solidFill>
                  <a:schemeClr val="accent1"/>
                </a:solidFill>
                <a:sym typeface="Arial" panose="020B0604020202020204" pitchFamily="34" charset="0"/>
              </a:rPr>
              <a:t>1.算法与生活</a:t>
            </a:r>
            <a:endParaRPr lang="zh-CN" altLang="en-US" dirty="0">
              <a:solidFill>
                <a:schemeClr val="accent1"/>
              </a:solidFill>
              <a:sym typeface="Arial" panose="020B0604020202020204" pitchFamily="34"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算法与生活</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5"/>
            </p:custDataLst>
          </p:nvPr>
        </p:nvSpPr>
        <p:spPr>
          <a:xfrm>
            <a:off x="457200" y="1079500"/>
            <a:ext cx="11277600" cy="156591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18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    </a:t>
            </a:r>
            <a:r>
              <a:rPr lang="zh-CN" altLang="en-US" sz="18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在当代社会中，算法已成为无形的基石，深入渗透到我们日常生活的每一个角落。本质上，</a:t>
            </a:r>
            <a:r>
              <a:rPr lang="zh-CN" altLang="en-US" sz="1800" b="1"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算法是一组旨在解决特定问题的有序步骤和指令集</a:t>
            </a:r>
            <a:r>
              <a:rPr lang="zh-CN" altLang="en-US" sz="18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。在计算机科学领域，算法是编程和软件开发的核心，但其应用远不止于此。</a:t>
            </a:r>
            <a:endParaRPr lang="zh-CN" altLang="en-US" sz="18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custDataLst>
              <p:tags r:id="rId6"/>
            </p:custDataLst>
          </p:nvPr>
        </p:nvPicPr>
        <p:blipFill>
          <a:blip r:embed="rId7"/>
          <a:stretch>
            <a:fillRect/>
          </a:stretch>
        </p:blipFill>
        <p:spPr>
          <a:xfrm>
            <a:off x="2310130" y="1851660"/>
            <a:ext cx="7686675" cy="3766820"/>
          </a:xfrm>
          <a:prstGeom prst="rect">
            <a:avLst/>
          </a:prstGeom>
        </p:spPr>
      </p:pic>
      <p:sp>
        <p:nvSpPr>
          <p:cNvPr id="4" name="文本框 6"/>
          <p:cNvSpPr txBox="1"/>
          <p:nvPr>
            <p:custDataLst>
              <p:tags r:id="rId8"/>
            </p:custDataLst>
          </p:nvPr>
        </p:nvSpPr>
        <p:spPr>
          <a:xfrm>
            <a:off x="4008120" y="5796280"/>
            <a:ext cx="7436485" cy="60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sz="2800" b="0" dirty="0" err="1">
                <a:solidFill>
                  <a:schemeClr val="dk1"/>
                </a:solidFill>
                <a:latin typeface="微软雅黑" panose="020B0503020204020204" charset="-122"/>
                <a:ea typeface="微软雅黑" panose="020B0503020204020204" charset="-122"/>
                <a:sym typeface="微软雅黑" panose="020B0503020204020204" charset="-122"/>
              </a:rPr>
              <a:t>（图片源自上课资料）</a:t>
            </a:r>
            <a:endParaRPr lang="zh-CN" sz="2800" b="0" dirty="0" err="1">
              <a:solidFill>
                <a:schemeClr val="dk1"/>
              </a:solidFill>
              <a:latin typeface="微软雅黑" panose="020B0503020204020204" charset="-122"/>
              <a:ea typeface="微软雅黑" panose="020B0503020204020204" charset="-122"/>
              <a:sym typeface="微软雅黑" panose="020B0503020204020204" charset="-122"/>
            </a:endParaRPr>
          </a:p>
        </p:txBody>
      </p:sp>
    </p:spTree>
    <p:custDataLst>
      <p:tags r:id="rId9"/>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算法与生活</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4" name="文本框 6"/>
          <p:cNvSpPr txBox="1"/>
          <p:nvPr>
            <p:custDataLst>
              <p:tags r:id="rId5"/>
            </p:custDataLst>
          </p:nvPr>
        </p:nvSpPr>
        <p:spPr>
          <a:xfrm>
            <a:off x="3653790" y="6338570"/>
            <a:ext cx="7436485" cy="60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sz="2800" b="0" dirty="0" err="1">
                <a:solidFill>
                  <a:schemeClr val="dk1"/>
                </a:solidFill>
                <a:latin typeface="微软雅黑" panose="020B0503020204020204" charset="-122"/>
                <a:ea typeface="微软雅黑" panose="020B0503020204020204" charset="-122"/>
                <a:sym typeface="微软雅黑" panose="020B0503020204020204" charset="-122"/>
              </a:rPr>
              <a:t>（图片源自上课资料）</a:t>
            </a:r>
            <a:endParaRPr lang="zh-CN" sz="2800" b="0"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3" name="文本框 6"/>
          <p:cNvSpPr txBox="1"/>
          <p:nvPr>
            <p:custDataLst>
              <p:tags r:id="rId6"/>
            </p:custDataLst>
          </p:nvPr>
        </p:nvSpPr>
        <p:spPr>
          <a:xfrm>
            <a:off x="1610360" y="3918585"/>
            <a:ext cx="875665" cy="38227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sz="2800" dirty="0" err="1">
                <a:solidFill>
                  <a:schemeClr val="dk1"/>
                </a:solidFill>
                <a:latin typeface="汉仪粗黑简" panose="02010600000101010101" charset="-122"/>
                <a:ea typeface="汉仪粗黑简" panose="02010600000101010101" charset="-122"/>
                <a:sym typeface="微软雅黑" panose="020B0503020204020204" charset="-122"/>
              </a:rPr>
              <a:t>迭代</a:t>
            </a:r>
            <a:endParaRPr lang="zh-CN" sz="2800" dirty="0" err="1">
              <a:solidFill>
                <a:schemeClr val="dk1"/>
              </a:solidFill>
              <a:latin typeface="汉仪粗黑简" panose="02010600000101010101" charset="-122"/>
              <a:ea typeface="汉仪粗黑简" panose="02010600000101010101" charset="-122"/>
              <a:sym typeface="微软雅黑" panose="020B0503020204020204" charset="-122"/>
            </a:endParaRPr>
          </a:p>
        </p:txBody>
      </p:sp>
      <p:pic>
        <p:nvPicPr>
          <p:cNvPr id="14" name="图片 13"/>
          <p:cNvPicPr>
            <a:picLocks noChangeAspect="1"/>
          </p:cNvPicPr>
          <p:nvPr>
            <p:custDataLst>
              <p:tags r:id="rId7"/>
            </p:custDataLst>
          </p:nvPr>
        </p:nvPicPr>
        <p:blipFill>
          <a:blip r:embed="rId8"/>
          <a:stretch>
            <a:fillRect/>
          </a:stretch>
        </p:blipFill>
        <p:spPr>
          <a:xfrm>
            <a:off x="523240" y="927100"/>
            <a:ext cx="3713480" cy="2894965"/>
          </a:xfrm>
          <a:prstGeom prst="rect">
            <a:avLst/>
          </a:prstGeom>
        </p:spPr>
      </p:pic>
      <p:sp>
        <p:nvSpPr>
          <p:cNvPr id="16" name="文本框 6"/>
          <p:cNvSpPr txBox="1"/>
          <p:nvPr>
            <p:custDataLst>
              <p:tags r:id="rId9"/>
            </p:custDataLst>
          </p:nvPr>
        </p:nvSpPr>
        <p:spPr>
          <a:xfrm>
            <a:off x="9342755" y="3530600"/>
            <a:ext cx="875665" cy="38227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sz="2800" dirty="0" err="1">
                <a:solidFill>
                  <a:schemeClr val="dk1"/>
                </a:solidFill>
                <a:latin typeface="汉仪粗黑简" panose="02010600000101010101" charset="-122"/>
                <a:ea typeface="汉仪粗黑简" panose="02010600000101010101" charset="-122"/>
                <a:sym typeface="微软雅黑" panose="020B0503020204020204" charset="-122"/>
              </a:rPr>
              <a:t>递归</a:t>
            </a:r>
            <a:endParaRPr lang="zh-CN" sz="2800" dirty="0" err="1">
              <a:solidFill>
                <a:schemeClr val="dk1"/>
              </a:solidFill>
              <a:latin typeface="汉仪粗黑简" panose="02010600000101010101" charset="-122"/>
              <a:ea typeface="汉仪粗黑简" panose="02010600000101010101" charset="-122"/>
              <a:sym typeface="微软雅黑" panose="020B0503020204020204" charset="-122"/>
            </a:endParaRPr>
          </a:p>
        </p:txBody>
      </p:sp>
      <p:pic>
        <p:nvPicPr>
          <p:cNvPr id="17" name="图片 16"/>
          <p:cNvPicPr>
            <a:picLocks noChangeAspect="1"/>
          </p:cNvPicPr>
          <p:nvPr>
            <p:custDataLst>
              <p:tags r:id="rId10"/>
            </p:custDataLst>
          </p:nvPr>
        </p:nvPicPr>
        <p:blipFill>
          <a:blip r:embed="rId11"/>
          <a:stretch>
            <a:fillRect/>
          </a:stretch>
        </p:blipFill>
        <p:spPr>
          <a:xfrm>
            <a:off x="6717030" y="1028700"/>
            <a:ext cx="5137785" cy="2400300"/>
          </a:xfrm>
          <a:prstGeom prst="rect">
            <a:avLst/>
          </a:prstGeom>
        </p:spPr>
      </p:pic>
      <p:pic>
        <p:nvPicPr>
          <p:cNvPr id="18" name="图片 17"/>
          <p:cNvPicPr>
            <a:picLocks noChangeAspect="1"/>
          </p:cNvPicPr>
          <p:nvPr>
            <p:custDataLst>
              <p:tags r:id="rId12"/>
            </p:custDataLst>
          </p:nvPr>
        </p:nvPicPr>
        <p:blipFill>
          <a:blip r:embed="rId13"/>
          <a:stretch>
            <a:fillRect/>
          </a:stretch>
        </p:blipFill>
        <p:spPr>
          <a:xfrm>
            <a:off x="7371715" y="4090670"/>
            <a:ext cx="3829050" cy="2162175"/>
          </a:xfrm>
          <a:prstGeom prst="rect">
            <a:avLst/>
          </a:prstGeom>
        </p:spPr>
      </p:pic>
      <p:sp>
        <p:nvSpPr>
          <p:cNvPr id="21" name="文本框 6"/>
          <p:cNvSpPr txBox="1"/>
          <p:nvPr>
            <p:custDataLst>
              <p:tags r:id="rId14"/>
            </p:custDataLst>
          </p:nvPr>
        </p:nvSpPr>
        <p:spPr>
          <a:xfrm>
            <a:off x="8851265" y="6303645"/>
            <a:ext cx="875665" cy="38227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sz="2800" dirty="0" err="1">
                <a:solidFill>
                  <a:schemeClr val="dk1"/>
                </a:solidFill>
                <a:latin typeface="汉仪粗黑简" panose="02010600000101010101" charset="-122"/>
                <a:ea typeface="汉仪粗黑简" panose="02010600000101010101" charset="-122"/>
                <a:sym typeface="微软雅黑" panose="020B0503020204020204" charset="-122"/>
              </a:rPr>
              <a:t>排序</a:t>
            </a:r>
            <a:endParaRPr lang="zh-CN" sz="2800" dirty="0" err="1">
              <a:solidFill>
                <a:schemeClr val="dk1"/>
              </a:solidFill>
              <a:latin typeface="汉仪粗黑简" panose="02010600000101010101" charset="-122"/>
              <a:ea typeface="汉仪粗黑简" panose="02010600000101010101" charset="-122"/>
              <a:sym typeface="微软雅黑" panose="020B0503020204020204" charset="-122"/>
            </a:endParaRPr>
          </a:p>
        </p:txBody>
      </p:sp>
      <p:sp>
        <p:nvSpPr>
          <p:cNvPr id="22" name="文本框 6"/>
          <p:cNvSpPr txBox="1"/>
          <p:nvPr>
            <p:custDataLst>
              <p:tags r:id="rId15"/>
            </p:custDataLst>
          </p:nvPr>
        </p:nvSpPr>
        <p:spPr>
          <a:xfrm>
            <a:off x="1942465" y="6338570"/>
            <a:ext cx="875665" cy="38227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sz="2800" dirty="0" err="1">
                <a:solidFill>
                  <a:schemeClr val="dk1"/>
                </a:solidFill>
                <a:latin typeface="汉仪粗黑简" panose="02010600000101010101" charset="-122"/>
                <a:ea typeface="汉仪粗黑简" panose="02010600000101010101" charset="-122"/>
                <a:sym typeface="微软雅黑" panose="020B0503020204020204" charset="-122"/>
              </a:rPr>
              <a:t>查找</a:t>
            </a:r>
            <a:endParaRPr lang="zh-CN" sz="2800" dirty="0" err="1">
              <a:solidFill>
                <a:schemeClr val="dk1"/>
              </a:solidFill>
              <a:latin typeface="汉仪粗黑简" panose="02010600000101010101" charset="-122"/>
              <a:ea typeface="汉仪粗黑简" panose="02010600000101010101" charset="-122"/>
              <a:sym typeface="微软雅黑" panose="020B0503020204020204" charset="-122"/>
            </a:endParaRPr>
          </a:p>
        </p:txBody>
      </p:sp>
      <p:pic>
        <p:nvPicPr>
          <p:cNvPr id="23" name="图片 22"/>
          <p:cNvPicPr>
            <a:picLocks noChangeAspect="1"/>
          </p:cNvPicPr>
          <p:nvPr>
            <p:custDataLst>
              <p:tags r:id="rId16"/>
            </p:custDataLst>
          </p:nvPr>
        </p:nvPicPr>
        <p:blipFill>
          <a:blip r:embed="rId17"/>
          <a:stretch>
            <a:fillRect/>
          </a:stretch>
        </p:blipFill>
        <p:spPr>
          <a:xfrm>
            <a:off x="287020" y="4250055"/>
            <a:ext cx="6664325" cy="2002790"/>
          </a:xfrm>
          <a:prstGeom prst="rect">
            <a:avLst/>
          </a:prstGeom>
        </p:spPr>
      </p:pic>
    </p:spTree>
    <p:custDataLst>
      <p:tags r:id="rId18"/>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算法与生活</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5"/>
            </p:custDataLst>
          </p:nvPr>
        </p:nvSpPr>
        <p:spPr>
          <a:xfrm>
            <a:off x="226695" y="995045"/>
            <a:ext cx="11277600" cy="39471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18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    </a:t>
            </a:r>
            <a:r>
              <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举例来说，当我们规划从住处到工作地点的最短路径时，实际上在运用一种复杂的路径优化算法。该算法综合考虑多种因素，如路程距离、实时交通状况及预计耗时，以寻求最优路径。在日常生活中，当我们使用导航软件规划行程时，实际上是在运用复杂的图算法。</a:t>
            </a:r>
            <a:endPar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endParaRPr>
          </a:p>
          <a:p>
            <a:pPr algn="l" fontAlgn="auto">
              <a:lnSpc>
                <a:spcPct val="120000"/>
              </a:lnSpc>
              <a:spcAft>
                <a:spcPts val="800"/>
              </a:spcAft>
            </a:pPr>
            <a:r>
              <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 </a:t>
            </a:r>
            <a:r>
              <a:rPr altLang="zh-CN"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  </a:t>
            </a:r>
            <a:r>
              <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在医疗健康领域，算法通过深度分析病历数据，辅助医生预测疾病风险，并设计个性化治疗方案。此外，算法通过深度学习和数据挖掘技术来分析病历数据。能够识别疾病模式，并对病症进行有效分类。这些过程涉及复杂的机器学习算法和大量的数据处理，展示了数据结构和算法在现代医疗技术中的应用价值。</a:t>
            </a:r>
            <a:endPar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endParaRPr>
          </a:p>
          <a:p>
            <a:pPr algn="l" fontAlgn="auto">
              <a:lnSpc>
                <a:spcPct val="120000"/>
              </a:lnSpc>
              <a:spcAft>
                <a:spcPts val="800"/>
              </a:spcAft>
            </a:pPr>
            <a:r>
              <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 </a:t>
            </a:r>
            <a:r>
              <a:rPr altLang="zh-CN"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  </a:t>
            </a:r>
            <a:r>
              <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金融机构同样依赖算法来评估贷款申请者的信用风险，通过对历史数据和行为模式的精准分析来制定决策。</a:t>
            </a:r>
            <a:endPar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endParaRPr>
          </a:p>
          <a:p>
            <a:pPr algn="l" fontAlgn="auto">
              <a:lnSpc>
                <a:spcPct val="120000"/>
              </a:lnSpc>
              <a:spcAft>
                <a:spcPts val="800"/>
              </a:spcAft>
            </a:pPr>
            <a:r>
              <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 </a:t>
            </a:r>
            <a:r>
              <a:rPr altLang="zh-CN"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  </a:t>
            </a:r>
            <a:r>
              <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rPr>
              <a:t>在教育界，算法在在线学习平台中发挥着关键作用，通过高级数据分析技术推荐课程和学习材料，帮助学生按照他们的学习进度和兴趣定制学习路径。</a:t>
            </a:r>
            <a:endParaRPr lang="zh-CN" altLang="en-US" sz="1600" spc="100" dirty="0">
              <a:ln w="3175">
                <a:noFill/>
                <a:prstDash val="dash"/>
              </a:ln>
              <a:solidFill>
                <a:schemeClr val="dk1">
                  <a:lumMod val="75000"/>
                  <a:lumOff val="25000"/>
                </a:schemeClr>
              </a:solidFill>
              <a:uFillTx/>
              <a:latin typeface="金山云技术体" charset="-122"/>
              <a:ea typeface="金山云技术体" charset="-122"/>
              <a:cs typeface="金山云技术体" charset="-122"/>
              <a:sym typeface="金山云技术体" charset="-122"/>
            </a:endParaRPr>
          </a:p>
          <a:p>
            <a:pPr algn="l" fontAlgn="auto">
              <a:lnSpc>
                <a:spcPct val="120000"/>
              </a:lnSpc>
              <a:spcAft>
                <a:spcPts val="800"/>
              </a:spcAft>
            </a:pP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4" name="文本框 6"/>
          <p:cNvSpPr txBox="1"/>
          <p:nvPr>
            <p:custDataLst>
              <p:tags r:id="rId6"/>
            </p:custDataLst>
          </p:nvPr>
        </p:nvSpPr>
        <p:spPr>
          <a:xfrm>
            <a:off x="4008120" y="6304280"/>
            <a:ext cx="3921125" cy="46609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endParaRPr lang="zh-CN" sz="2800" b="0" dirty="0" err="1">
              <a:solidFill>
                <a:schemeClr val="dk1"/>
              </a:solidFill>
              <a:latin typeface="微软雅黑" panose="020B0503020204020204" charset="-122"/>
              <a:ea typeface="微软雅黑" panose="020B0503020204020204" charset="-122"/>
              <a:sym typeface="微软雅黑" panose="020B0503020204020204" charset="-122"/>
            </a:endParaRPr>
          </a:p>
        </p:txBody>
      </p:sp>
      <p:pic>
        <p:nvPicPr>
          <p:cNvPr id="2" name="图片 1"/>
          <p:cNvPicPr>
            <a:picLocks noChangeAspect="1"/>
          </p:cNvPicPr>
          <p:nvPr>
            <p:custDataLst>
              <p:tags r:id="rId7"/>
            </p:custDataLst>
          </p:nvPr>
        </p:nvPicPr>
        <p:blipFill>
          <a:blip r:embed="rId8"/>
          <a:stretch>
            <a:fillRect/>
          </a:stretch>
        </p:blipFill>
        <p:spPr>
          <a:xfrm>
            <a:off x="226695" y="4262755"/>
            <a:ext cx="3654425" cy="2204720"/>
          </a:xfrm>
          <a:prstGeom prst="rect">
            <a:avLst/>
          </a:prstGeom>
        </p:spPr>
      </p:pic>
      <p:pic>
        <p:nvPicPr>
          <p:cNvPr id="5" name="图片 4"/>
          <p:cNvPicPr>
            <a:picLocks noChangeAspect="1"/>
          </p:cNvPicPr>
          <p:nvPr>
            <p:custDataLst>
              <p:tags r:id="rId9"/>
            </p:custDataLst>
          </p:nvPr>
        </p:nvPicPr>
        <p:blipFill>
          <a:blip r:embed="rId10"/>
          <a:stretch>
            <a:fillRect/>
          </a:stretch>
        </p:blipFill>
        <p:spPr>
          <a:xfrm>
            <a:off x="4008120" y="3909060"/>
            <a:ext cx="3590925" cy="2183765"/>
          </a:xfrm>
          <a:prstGeom prst="rect">
            <a:avLst/>
          </a:prstGeom>
        </p:spPr>
      </p:pic>
      <p:pic>
        <p:nvPicPr>
          <p:cNvPr id="8" name="图片 7"/>
          <p:cNvPicPr>
            <a:picLocks noChangeAspect="1"/>
          </p:cNvPicPr>
          <p:nvPr>
            <p:custDataLst>
              <p:tags r:id="rId11"/>
            </p:custDataLst>
          </p:nvPr>
        </p:nvPicPr>
        <p:blipFill>
          <a:blip r:embed="rId12"/>
          <a:stretch>
            <a:fillRect/>
          </a:stretch>
        </p:blipFill>
        <p:spPr>
          <a:xfrm>
            <a:off x="7929245" y="4317365"/>
            <a:ext cx="3846195" cy="1986915"/>
          </a:xfrm>
          <a:prstGeom prst="rect">
            <a:avLst/>
          </a:prstGeom>
        </p:spPr>
      </p:pic>
    </p:spTree>
    <p:custDataLst>
      <p:tags r:id="rId13"/>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算法与生活</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1"/>
          <p:cNvSpPr/>
          <p:nvPr>
            <p:custDataLst>
              <p:tags r:id="rId5"/>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0" name="直接连接符 9"/>
          <p:cNvCxnSpPr/>
          <p:nvPr>
            <p:custDataLst>
              <p:tags r:id="rId6"/>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7"/>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8"/>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9"/>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10"/>
            </p:custDataLst>
          </p:nvPr>
        </p:nvSpPr>
        <p:spPr>
          <a:xfrm>
            <a:off x="1892935" y="1712595"/>
            <a:ext cx="8382635" cy="1969135"/>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      </a:t>
            </a:r>
            <a:r>
              <a:rPr lang="zh-CN" altLang="en-US" sz="2000" b="1" spc="100" dirty="0">
                <a:ln w="3175">
                  <a:noFill/>
                  <a:prstDash val="dash"/>
                </a:ln>
                <a:solidFill>
                  <a:schemeClr val="dk1">
                    <a:lumMod val="75000"/>
                    <a:lumOff val="25000"/>
                  </a:schemeClr>
                </a:solidFill>
                <a:uFillTx/>
                <a:latin typeface="汉仪粗仿宋简" panose="02010600000101010101" charset="-122"/>
                <a:ea typeface="汉仪粗仿宋简" panose="02010600000101010101" charset="-122"/>
                <a:cs typeface="微软雅黑" panose="020B0503020204020204" charset="-122"/>
              </a:rPr>
              <a:t>尽管算法在优化和简化我们的日常任务与决策过程中发挥着巨大作用，使我们的生活更加高效有序，但其工作过程通常不为用户所直观感知。这种隐蔽性是算法强大的一面，但同时也带来潜在的风险。特别是在算法处理的数据存在偏见或错误时，可能导致不公正或错误的决策。因此，尽管算法对改善我们的生活起着至关重要的作用，但也必须进行持续的监控和评估，以确保其决策的公正性和有效性。</a:t>
            </a:r>
            <a:endParaRPr lang="zh-CN" altLang="en-US" sz="2000" b="1" spc="100" dirty="0">
              <a:ln w="3175">
                <a:noFill/>
                <a:prstDash val="dash"/>
              </a:ln>
              <a:solidFill>
                <a:schemeClr val="dk1">
                  <a:lumMod val="75000"/>
                  <a:lumOff val="25000"/>
                </a:schemeClr>
              </a:solidFill>
              <a:uFillTx/>
              <a:latin typeface="汉仪粗仿宋简" panose="02010600000101010101" charset="-122"/>
              <a:ea typeface="汉仪粗仿宋简" panose="02010600000101010101" charset="-122"/>
              <a:cs typeface="微软雅黑" panose="020B0503020204020204" charset="-122"/>
            </a:endParaRPr>
          </a:p>
        </p:txBody>
      </p:sp>
      <p:pic>
        <p:nvPicPr>
          <p:cNvPr id="100" name="图片 99"/>
          <p:cNvPicPr/>
          <p:nvPr>
            <p:custDataLst>
              <p:tags r:id="rId11"/>
            </p:custDataLst>
          </p:nvPr>
        </p:nvPicPr>
        <p:blipFill>
          <a:blip r:embed="rId12"/>
          <a:srcRect r="586" b="10716"/>
          <a:stretch>
            <a:fillRect/>
          </a:stretch>
        </p:blipFill>
        <p:spPr>
          <a:xfrm>
            <a:off x="6449060" y="3776980"/>
            <a:ext cx="4093210" cy="2565400"/>
          </a:xfrm>
          <a:prstGeom prst="rect">
            <a:avLst/>
          </a:prstGeom>
          <a:noFill/>
          <a:ln w="9525">
            <a:noFill/>
          </a:ln>
        </p:spPr>
      </p:pic>
    </p:spTree>
    <p:custDataLst>
      <p:tags r:id="rId13"/>
    </p:custData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a:ln w="22225">
                  <a:solidFill>
                    <a:schemeClr val="accent2"/>
                  </a:solidFill>
                  <a:prstDash val="solid"/>
                </a:ln>
                <a:solidFill>
                  <a:schemeClr val="accent2">
                    <a:lumMod val="40000"/>
                    <a:lumOff val="60000"/>
                  </a:schemeClr>
                </a:solidFill>
                <a:effectLst/>
              </a:rPr>
              <a:t>谢谢</a:t>
            </a:r>
            <a:endParaRPr lang="en-US" altLang="zh-CN">
              <a:ln w="22225">
                <a:solidFill>
                  <a:schemeClr val="accent2"/>
                </a:solidFill>
                <a:prstDash val="solid"/>
              </a:ln>
              <a:solidFill>
                <a:schemeClr val="accent2">
                  <a:lumMod val="40000"/>
                  <a:lumOff val="60000"/>
                </a:schemeClr>
              </a:solidFill>
              <a:effectLst/>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12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6915_1*a*1"/>
  <p:tag name="KSO_WM_TEMPLATE_CATEGORY" val="custom"/>
  <p:tag name="KSO_WM_TEMPLATE_INDEX" val="20206915"/>
  <p:tag name="KSO_WM_UNIT_LAYERLEVEL" val="1"/>
  <p:tag name="KSO_WM_TAG_VERSION" val="1.0"/>
  <p:tag name="KSO_WM_BEAUTIFY_FLAG" val="#wm#"/>
  <p:tag name="KSO_WM_UNIT_PRESET_TEXT" val="空白演示经典风格"/>
  <p:tag name="KSO_WM_UNIT_TEXT_FILL_FORE_SCHEMECOLOR_INDEX_BRIGHTNESS" val="0"/>
  <p:tag name="KSO_WM_UNIT_TEXT_FILL_FORE_SCHEMECOLOR_INDEX" val="5"/>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ID" val="custom2020691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6915"/>
  <p:tag name="KSO_WM_SLIDE_LAYOUT" val="a_b_f"/>
  <p:tag name="KSO_WM_SLIDE_LAYOUT_CNT" val="1_1_1"/>
  <p:tag name="KSO_WM_TEMPLATE_MASTER_THUMB_INDEX" val="12"/>
  <p:tag name="KSO_WM_TEMPLATE_THUMBS_INDEX" val="1、4、7、8、10、11、12、13、15"/>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3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3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3"/>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3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24T00:27:38&quot;,&quot;maxSize&quot;:{&quot;size1&quot;:20},&quot;minSize&quot;:{&quot;size1&quot;:11.2},&quot;normalSize&quot;:{&quot;size1&quot;:11.2},&quot;subLayout&quot;:[{&quot;id&quot;:&quot;2023-12-24T00:27:38&quot;,&quot;margin&quot;:{&quot;bottom&quot;:0.025999998673796654,&quot;left&quot;:1.2699999809265137,&quot;right&quot;:1.2699999809265137,&quot;top&quot;:0.4230000376701355},&quot;type&quot;:0},{&quot;id&quot;:&quot;2023-12-24T00:27:3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4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4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4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24T00:27:38&quot;,&quot;maxSize&quot;:{&quot;size1&quot;:20},&quot;minSize&quot;:{&quot;size1&quot;:11.2},&quot;normalSize&quot;:{&quot;size1&quot;:11.2},&quot;subLayout&quot;:[{&quot;id&quot;:&quot;2023-12-24T00:27:38&quot;,&quot;margin&quot;:{&quot;bottom&quot;:0.025999998673796654,&quot;left&quot;:1.2699999809265137,&quot;right&quot;:1.2699999809265137,&quot;top&quot;:0.4230000376701355},&quot;type&quot;:0},{&quot;id&quot;:&quot;2023-12-24T00:27:3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5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5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3"/>
</p:tagLst>
</file>

<file path=ppt/tags/tag15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24T00:27:38&quot;,&quot;maxSize&quot;:{&quot;size1&quot;:20},&quot;minSize&quot;:{&quot;size1&quot;:11.2},&quot;normalSize&quot;:{&quot;size1&quot;:11.2},&quot;subLayout&quot;:[{&quot;id&quot;:&quot;2023-12-24T00:27:38&quot;,&quot;margin&quot;:{&quot;bottom&quot;:0.025999998673796654,&quot;left&quot;:1.2699999809265137,&quot;right&quot;:1.2699999809265137,&quot;top&quot;:0.4230000376701355},&quot;type&quot;:0},{&quot;id&quot;:&quot;2023-12-24T00:27:3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6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67.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168.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169.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171.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17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24T00:27:38&quot;,&quot;maxSize&quot;:{&quot;size1&quot;:20},&quot;minSize&quot;:{&quot;size1&quot;:11.2},&quot;normalSize&quot;:{&quot;size1&quot;:11.2},&quot;subLayout&quot;:[{&quot;id&quot;:&quot;2023-12-24T00:27:38&quot;,&quot;margin&quot;:{&quot;bottom&quot;:0.025999998673796654,&quot;left&quot;:1.2699999809265137,&quot;right&quot;:1.2699999809265137,&quot;top&quot;:0.4230000376701355},&quot;type&quot;:0},{&quot;id&quot;:&quot;2023-12-24T00:27:38&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6915_15*a*1"/>
  <p:tag name="KSO_WM_TEMPLATE_CATEGORY" val="custom"/>
  <p:tag name="KSO_WM_TEMPLATE_INDEX" val="20206915"/>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THANKS"/>
  <p:tag name="KSO_WM_UNIT_TEXT_FILL_FORE_SCHEMECOLOR_INDEX_BRIGHTNESS" val="0"/>
  <p:tag name="KSO_WM_UNIT_TEXT_FILL_FORE_SCHEMECOLOR_INDEX" val="5"/>
  <p:tag name="KSO_WM_UNIT_TEXT_FILL_TYPE" val="1"/>
</p:tagLst>
</file>

<file path=ppt/tags/tag176.xml><?xml version="1.0" encoding="utf-8"?>
<p:tagLst xmlns:p="http://schemas.openxmlformats.org/presentationml/2006/main">
  <p:tag name="KSO_WM_SLIDE_ID" val="custom20206915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6915"/>
  <p:tag name="KSO_WM_SLIDE_TYPE" val="endPage"/>
  <p:tag name="KSO_WM_SLIDE_SUBTYPE" val="pureTxt"/>
  <p:tag name="KSO_WM_SLIDE_LAYOUT" val="a"/>
  <p:tag name="KSO_WM_SLIDE_LAYOUT_CNT" val="1"/>
</p:tagLst>
</file>

<file path=ppt/tags/tag177.xml><?xml version="1.0" encoding="utf-8"?>
<p:tagLst xmlns:p="http://schemas.openxmlformats.org/presentationml/2006/main">
  <p:tag name="commondata" val="eyJoZGlkIjoiOGY0OGYzMTcwMjg3MjM0YTU1MWYwZmI1MzlmNGM2MTUifQ=="/>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M 预置配色-浅色">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720</Words>
  <Application>WPS 演示</Application>
  <PresentationFormat>宽屏</PresentationFormat>
  <Paragraphs>37</Paragraphs>
  <Slides>6</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6</vt:i4>
      </vt:variant>
    </vt:vector>
  </HeadingPairs>
  <TitlesOfParts>
    <vt:vector size="19" baseType="lpstr">
      <vt:lpstr>Arial</vt:lpstr>
      <vt:lpstr>宋体</vt:lpstr>
      <vt:lpstr>Wingdings</vt:lpstr>
      <vt:lpstr>微软雅黑</vt:lpstr>
      <vt:lpstr>Segoe UI</vt:lpstr>
      <vt:lpstr>金山云技术体</vt:lpstr>
      <vt:lpstr>汉仪粗黑简</vt:lpstr>
      <vt:lpstr>汉仪粗仿宋简</vt:lpstr>
      <vt:lpstr>Arial Unicode MS</vt:lpstr>
      <vt:lpstr>Arial Black</vt:lpstr>
      <vt:lpstr>Calibri</vt:lpstr>
      <vt:lpstr>Office 主题​​</vt:lpstr>
      <vt:lpstr>1_Office 主题​​</vt:lpstr>
      <vt:lpstr>1.算法与生活</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WPS_1217335866</cp:lastModifiedBy>
  <cp:revision>5</cp:revision>
  <dcterms:created xsi:type="dcterms:W3CDTF">2023-12-23T16:27:00Z</dcterms:created>
  <dcterms:modified xsi:type="dcterms:W3CDTF">2023-12-24T04:00:49Z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
  </property>
</Properties>
</file>